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9526A9-28FC-450D-98F7-5800B0309D71}" type="datetimeFigureOut">
              <a:rPr lang="en-US" smtClean="0"/>
              <a:pPr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0E2E6C-9696-42AB-B2D0-FFF67A546F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TITILE :-</a:t>
            </a:r>
          </a:p>
          <a:p>
            <a:r>
              <a:rPr lang="en-US" sz="3600" b="1" dirty="0" smtClean="0"/>
              <a:t>ACID-BASE BALANCE</a:t>
            </a:r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u="sng" smtClean="0"/>
              <a:t>PAPER </a:t>
            </a:r>
            <a:r>
              <a:rPr lang="en-US" b="1" u="sng" dirty="0" smtClean="0"/>
              <a:t>–</a:t>
            </a:r>
            <a:r>
              <a:rPr b="1" u="sng" smtClean="0"/>
              <a:t> C3T</a:t>
            </a:r>
            <a:endParaRPr lang="en-US" b="1" u="sn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153400" cy="53340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In normal circumstances, the concentration of bicarbonate &amp; carbonic acid determines the pH of blood.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Further, the bicarbonate buffer system serves as an index to understand the disturbances in the acid-base balance of the body.</a:t>
            </a:r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b="1" u="sng" dirty="0" smtClean="0"/>
              <a:t>Phosphate buffer system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Sodium </a:t>
            </a:r>
            <a:r>
              <a:rPr lang="en-US" sz="2400" dirty="0" err="1" smtClean="0"/>
              <a:t>dihydrogen</a:t>
            </a:r>
            <a:r>
              <a:rPr lang="en-US" sz="2400" dirty="0" smtClean="0"/>
              <a:t> phosphate &amp; disodium hydrogen phosphate (NaH2PO4 – Na2HPO4) constitute the phosphate buffer.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It is mostly an intracellular buffer &amp; is of less importance in plasma due to its low concentration.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With a </a:t>
            </a:r>
            <a:r>
              <a:rPr lang="en-US" sz="2400" dirty="0" err="1" smtClean="0"/>
              <a:t>pK</a:t>
            </a:r>
            <a:r>
              <a:rPr lang="en-US" sz="2400" dirty="0" smtClean="0"/>
              <a:t> of 6.8 (close to blood pH 7.4), the phosphate buffer would have been more effective, had it been present in high concentration.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It is estimated that the ration of base to acid for phosphate buffer is 4 compared to 20 for bicarbonate buffer.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400" b="1" u="sng" dirty="0" smtClean="0"/>
              <a:t>Protein buffer system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plasma proteins &amp; hemoglobin together constitute the protein buffer system of the blood.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buffering capacity of proteins is dependent on the </a:t>
            </a:r>
            <a:r>
              <a:rPr lang="en-US" sz="2400" dirty="0" err="1" smtClean="0"/>
              <a:t>pK</a:t>
            </a:r>
            <a:r>
              <a:rPr lang="en-US" sz="2400" dirty="0" smtClean="0"/>
              <a:t> of </a:t>
            </a:r>
            <a:r>
              <a:rPr lang="en-US" sz="2400" dirty="0" err="1" smtClean="0"/>
              <a:t>ionizable</a:t>
            </a:r>
            <a:r>
              <a:rPr lang="en-US" sz="2400" dirty="0" smtClean="0"/>
              <a:t> groups of amino acids.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</a:t>
            </a:r>
            <a:r>
              <a:rPr lang="en-US" sz="2400" dirty="0" err="1" smtClean="0"/>
              <a:t>imidazole</a:t>
            </a:r>
            <a:r>
              <a:rPr lang="en-US" sz="2400" dirty="0" smtClean="0"/>
              <a:t> group of </a:t>
            </a:r>
            <a:r>
              <a:rPr lang="en-US" sz="2400" dirty="0" err="1" smtClean="0"/>
              <a:t>histidine</a:t>
            </a:r>
            <a:r>
              <a:rPr lang="en-US" sz="2400" dirty="0" smtClean="0"/>
              <a:t> (</a:t>
            </a:r>
            <a:r>
              <a:rPr lang="en-US" sz="2400" dirty="0" err="1" smtClean="0"/>
              <a:t>pK</a:t>
            </a:r>
            <a:r>
              <a:rPr lang="en-US" sz="2400" dirty="0" smtClean="0"/>
              <a:t> = 6.7) is the most effective contributor of protein buffers.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plasma proteins account for about 2% of the total buffering capacity of the plasma.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Hemoglobin of RBC is also an important buffer.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It mainly buffers the fixed acids, besides being involved in the transport of gases (O2 &amp; CO2).</a:t>
            </a:r>
          </a:p>
          <a:p>
            <a:pPr algn="just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Respiratory mechanism for pH regulation –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Respiratory system provides a rapid mechanism for the maintenance of acid-base balance.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This is achieved by regulating the concentration of carbonic acid (H2CO3) in the blood that is the denominator in the bicarbonate buffer system.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large volumes of CO2 produced by the cellular metabolic activity endanger the acid-base equilibrium of the body.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But in normal circumstances, all of this CO2 is eliminated from the body in the expired air via the lungs, as summarized below - </a:t>
            </a:r>
          </a:p>
          <a:p>
            <a:pPr marL="0" indent="0" algn="just">
              <a:buNone/>
            </a:pPr>
            <a:r>
              <a:rPr lang="en-US" sz="2400" dirty="0" smtClean="0"/>
              <a:t>H2CO3                                        CO2 + H2O 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81200" y="5715000"/>
            <a:ext cx="2057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4572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rate of respiration is controlled by a respiratory </a:t>
            </a:r>
            <a:r>
              <a:rPr lang="en-US" sz="2400" dirty="0" err="1" smtClean="0"/>
              <a:t>centre</a:t>
            </a:r>
            <a:r>
              <a:rPr lang="en-US" sz="2400" dirty="0" smtClean="0"/>
              <a:t>, located in the medulla of the brain.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This </a:t>
            </a:r>
            <a:r>
              <a:rPr lang="en-US" sz="2400" dirty="0" err="1" smtClean="0"/>
              <a:t>centre</a:t>
            </a:r>
            <a:r>
              <a:rPr lang="en-US" sz="2400" dirty="0" smtClean="0"/>
              <a:t> is highly sensitive to changes in the pH of the blood.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Any decrease in blood pH causes hyperventilation to blow off CO2, thereby reducing the H2CO3 concentration.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Simultaneously, the H+ ions are eliminated as H2O.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Respiratory control of blood pH is rapid but only a short term regulatory process, since hyperventilation cannot proceed for long.</a:t>
            </a:r>
          </a:p>
          <a:p>
            <a:pPr marL="0" indent="0" algn="just">
              <a:buNone/>
            </a:pPr>
            <a:r>
              <a:rPr lang="en-US" sz="2400" b="1" u="sng" dirty="0" err="1" smtClean="0"/>
              <a:t>Haemoglobin</a:t>
            </a:r>
            <a:r>
              <a:rPr lang="en-US" sz="2400" b="1" u="sng" dirty="0" smtClean="0"/>
              <a:t> as a buffer – </a:t>
            </a:r>
          </a:p>
          <a:p>
            <a:pPr algn="just"/>
            <a:r>
              <a:rPr lang="en-US" sz="2400" dirty="0" smtClean="0"/>
              <a:t>Hemoglobin of erythrocytes is also important in the respiratory regulation of </a:t>
            </a:r>
            <a:r>
              <a:rPr lang="en-US" sz="2400" dirty="0" err="1" smtClean="0"/>
              <a:t>pH.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4572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At the tissue level, hemoglobin binds to H+ ions &amp; helps to transport CO2 as HCO3- with a minimum change in pH (referred to as </a:t>
            </a:r>
            <a:r>
              <a:rPr lang="en-US" sz="2400" dirty="0" err="1" smtClean="0"/>
              <a:t>isohydric</a:t>
            </a:r>
            <a:r>
              <a:rPr lang="en-US" sz="2400" dirty="0" smtClean="0"/>
              <a:t> transport).</a:t>
            </a:r>
          </a:p>
          <a:p>
            <a:pPr algn="just"/>
            <a:r>
              <a:rPr lang="en-US" sz="2400" dirty="0" smtClean="0"/>
              <a:t>In the lungs, as hemoglobin combines with O2, H+ ions are removed which combine with HCO3- to form H2CO3. </a:t>
            </a:r>
          </a:p>
          <a:p>
            <a:pPr algn="just"/>
            <a:r>
              <a:rPr lang="en-US" sz="2400" dirty="0" smtClean="0"/>
              <a:t>The latter dissociates to release CO2 to be exhaled.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b="1" u="sng" dirty="0" smtClean="0"/>
              <a:t>Generation of HCO3- by RBC –</a:t>
            </a:r>
          </a:p>
          <a:p>
            <a:pPr algn="just"/>
            <a:r>
              <a:rPr lang="en-US" sz="2400" dirty="0" smtClean="0"/>
              <a:t>Due to lack of aerobic metabolic pathway, RBC produce very little CO2.</a:t>
            </a:r>
          </a:p>
          <a:p>
            <a:pPr algn="just"/>
            <a:r>
              <a:rPr lang="en-US" sz="2400" dirty="0" smtClean="0"/>
              <a:t>The plasma CO2  diffuses into the RBC along the concentration gradient where it combines with water to form H2CO3.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This reaction is </a:t>
            </a:r>
            <a:r>
              <a:rPr lang="en-US" sz="2400" dirty="0" err="1" smtClean="0"/>
              <a:t>catalysed</a:t>
            </a:r>
            <a:r>
              <a:rPr lang="en-US" sz="2400" dirty="0" smtClean="0"/>
              <a:t> by carbonic anhydrase.</a:t>
            </a:r>
          </a:p>
          <a:p>
            <a:pPr algn="just"/>
            <a:r>
              <a:rPr lang="en-US" sz="2400" dirty="0" smtClean="0"/>
              <a:t>In the RBC,  H2CO3 dissociates to produce H+ &amp; HCO3-.</a:t>
            </a:r>
          </a:p>
          <a:p>
            <a:pPr algn="just"/>
            <a:r>
              <a:rPr lang="en-US" sz="2400" dirty="0" smtClean="0"/>
              <a:t>The H+ ions are trapped &amp; buffered by hemoglobin. </a:t>
            </a:r>
          </a:p>
          <a:p>
            <a:pPr algn="just"/>
            <a:r>
              <a:rPr lang="en-US" sz="2400" dirty="0" smtClean="0"/>
              <a:t>As the concentration of HCO3-  increases in the RBC, it diffuses into plasma along with the concentration gradient, in exchange for </a:t>
            </a:r>
            <a:r>
              <a:rPr lang="en-US" sz="2400" dirty="0" err="1" smtClean="0"/>
              <a:t>Cl</a:t>
            </a:r>
            <a:r>
              <a:rPr lang="en-US" sz="2400" dirty="0" smtClean="0"/>
              <a:t>- ions, to maintain electrical neutrality.</a:t>
            </a:r>
          </a:p>
          <a:p>
            <a:pPr algn="just"/>
            <a:r>
              <a:rPr lang="en-US" sz="2400" dirty="0" smtClean="0"/>
              <a:t>This phenomenon, referred to as chloride shift, helps to generate HCO3-.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Renal mechanism for pH regulation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role of kidneys in the maintenance of acid-base of the body (blood pH) is highly significant.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renal mechanism tries to provide a permanent solution to the acid-base disturbances.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kidneys regulate the blood pH by maintaining the alkali reserve, besides excreting or reabsorbing the acidic or basic substance, as the situation demands.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enzyme carbonic anhydrase is of central importance in the renal regulation of pH which occurs by the following mechanisms –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Excretion of H+ ions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Reabsorption of bicarbonate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Excretion of </a:t>
            </a:r>
            <a:r>
              <a:rPr lang="en-US" sz="2400" dirty="0" err="1" smtClean="0"/>
              <a:t>titratable</a:t>
            </a:r>
            <a:r>
              <a:rPr lang="en-US" sz="2400" dirty="0" smtClean="0"/>
              <a:t> acid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dirty="0" smtClean="0"/>
              <a:t>Excretion of ammonium ions 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Excretion of H+ ions :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Kidney is the only route through which the H+ can be eliminated from the body.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H+ excretion occurs in the proximal convoluted tubules (renal tubular cells) &amp; is coupled with the regeneration of HCO3-.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b="1" u="sng" dirty="0" smtClean="0"/>
              <a:t>Reabsorption of bicarbonate </a:t>
            </a:r>
            <a:r>
              <a:rPr lang="en-US" sz="2400" dirty="0" smtClean="0"/>
              <a:t>: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This mechanism is primarily responsible to conserve the blood HCO3-, with a simultaneous excretion of H+ ions.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The normal urine is almost free from HCO3-.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Excretion of </a:t>
            </a:r>
            <a:r>
              <a:rPr lang="en-US" sz="2400" b="1" u="sng" dirty="0" err="1" smtClean="0"/>
              <a:t>titratable</a:t>
            </a:r>
            <a:r>
              <a:rPr lang="en-US" sz="2400" b="1" u="sng" dirty="0" smtClean="0"/>
              <a:t> acid :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err="1" smtClean="0"/>
              <a:t>Titratable</a:t>
            </a:r>
            <a:r>
              <a:rPr lang="en-US" sz="2400" dirty="0" smtClean="0"/>
              <a:t> acidity is a measure of acid excreted into urine by the kidney.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This can be estimated by titrating urine back to normal pH of blood (7.4).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b="1" u="sng" dirty="0" smtClean="0"/>
              <a:t>Excretion of ammonium ions :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This is another mechanism to buffer H+ ions secreted into tubular fluid.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The H+ ion combines with NH3 to form ammonium ion (NH4+).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The renal tubular cells </a:t>
            </a:r>
            <a:r>
              <a:rPr lang="en-US" sz="2400" dirty="0" err="1" smtClean="0"/>
              <a:t>deamidate</a:t>
            </a:r>
            <a:r>
              <a:rPr lang="en-US" sz="2400" dirty="0" smtClean="0"/>
              <a:t> glutamine to glutamate &amp; NH3.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This reaction is </a:t>
            </a:r>
            <a:r>
              <a:rPr lang="en-US" sz="2400" dirty="0" err="1" smtClean="0"/>
              <a:t>catalysed</a:t>
            </a:r>
            <a:r>
              <a:rPr lang="en-US" sz="2400" dirty="0" smtClean="0"/>
              <a:t> by the enzyme </a:t>
            </a:r>
            <a:r>
              <a:rPr lang="en-US" sz="2400" dirty="0" err="1" smtClean="0"/>
              <a:t>glutaminase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The NH3, liberated in this reaction, diffuses into the tubular lumen where it combines with H+ to form NH4+.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400" dirty="0" smtClean="0"/>
              <a:t>Ammonium ions cannot diffuse back into tubular cells &amp; therefore, are excreted </a:t>
            </a:r>
            <a:r>
              <a:rPr lang="en-US" sz="2400" smtClean="0"/>
              <a:t>into urine.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Concept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The normal pH of the blood is maintained in the narrow range of 7.35 – 7.45, that is, slightly alkaline.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The pH of intracellular fluid is rather variable.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Thus, for erythrocytes the pH is 7.2, while for skeletal muscle, it may be as low as 6.0.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Maintenance of blood pH is an important homeostatic mechanism of the body.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In normal circumstances, the regulation is so effective that the blood pH varies very little.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Changes in blood pH will alter the intracellular pH which, in turn, influence the metabolism, for example – distortion in protein structure, enzyme activity etc.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b="1" u="sng" dirty="0" smtClean="0"/>
              <a:t>Disorders of Acid-Base Balance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5105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body has developed an efficient system for the maintenance of acid-base equilibrium with a result that the pH of blood is almost constant.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 The blood pH compatible to life is 6.8 – 7.8, beyond which life cannot exist.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acid-base disorders are mainly classified as –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b="1" dirty="0" smtClean="0"/>
              <a:t>Acidosis</a:t>
            </a:r>
            <a:r>
              <a:rPr lang="en-US" sz="2400" dirty="0" smtClean="0"/>
              <a:t> – a decline in blood pH</a:t>
            </a:r>
          </a:p>
          <a:p>
            <a:pPr algn="just"/>
            <a:r>
              <a:rPr lang="en-US" sz="2400" dirty="0" smtClean="0"/>
              <a:t>Metabolic acidosis : due to decrease in bicarbonate</a:t>
            </a:r>
          </a:p>
          <a:p>
            <a:pPr algn="just"/>
            <a:r>
              <a:rPr lang="en-US" sz="2400" dirty="0" smtClean="0"/>
              <a:t>Respiratory acidosis : due to an increase in carbonic acid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b="1" dirty="0" smtClean="0"/>
              <a:t>Alkalosis</a:t>
            </a:r>
            <a:r>
              <a:rPr lang="en-US" sz="2400" dirty="0" smtClean="0"/>
              <a:t> – a rise in blood pH</a:t>
            </a:r>
          </a:p>
          <a:p>
            <a:pPr algn="just"/>
            <a:r>
              <a:rPr lang="en-US" sz="2400" dirty="0" smtClean="0"/>
              <a:t>Metabolic alkalosis : due to an increase in bicarbonate</a:t>
            </a:r>
          </a:p>
          <a:p>
            <a:pPr algn="just"/>
            <a:r>
              <a:rPr lang="en-US" sz="2400" dirty="0" smtClean="0"/>
              <a:t>Respiratory alkalosis : due to a decrease in carbonic acid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1873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4572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terms </a:t>
            </a:r>
            <a:r>
              <a:rPr lang="en-US" sz="2400" dirty="0" err="1" smtClean="0"/>
              <a:t>acidemia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alkalemia</a:t>
            </a:r>
            <a:r>
              <a:rPr lang="en-US" sz="2400" dirty="0" smtClean="0"/>
              <a:t>, respectively, refers to an increase or decrease in [H+] ion concentration in blood.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They are, however, not commonly used.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2400" b="1" u="sng" dirty="0" smtClean="0"/>
              <a:t>Clinical Causes of acid-base disorders –</a:t>
            </a:r>
          </a:p>
          <a:p>
            <a:pPr marL="0" indent="0" algn="just">
              <a:buNone/>
            </a:pPr>
            <a:r>
              <a:rPr lang="en-US" sz="2400" dirty="0" smtClean="0"/>
              <a:t>The most important clinical causes / disease states that result in acid-base disorders are listed below –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5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17261018"/>
              </p:ext>
            </p:extLst>
          </p:nvPr>
        </p:nvGraphicFramePr>
        <p:xfrm>
          <a:off x="533400" y="1447800"/>
          <a:ext cx="81534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/>
                        <a:t>Metabolic acidosis </a:t>
                      </a:r>
                    </a:p>
                    <a:p>
                      <a:pPr algn="ctr"/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/>
                        <a:t>Respiratory acidosis </a:t>
                      </a:r>
                      <a:endParaRPr lang="en-US" sz="2000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Diabetes mellitus (ketoacidosis)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Renal failure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Lactic acidosis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Severe </a:t>
                      </a:r>
                      <a:r>
                        <a:rPr lang="en-US" sz="2000" b="1" dirty="0" err="1" smtClean="0"/>
                        <a:t>diarrhoea</a:t>
                      </a: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Renal tubular acidosis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Severe asthma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Pneumonia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Cardiac arrest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Obstruction in airways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Chest deformities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Depression of respiratory center (by drugs e.g. opiates)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4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395814"/>
              </p:ext>
            </p:extLst>
          </p:nvPr>
        </p:nvGraphicFramePr>
        <p:xfrm>
          <a:off x="533400" y="1447800"/>
          <a:ext cx="815340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/>
                        <a:t>Metabolic alkalosis </a:t>
                      </a:r>
                      <a:endParaRPr lang="en-US" sz="20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 smtClean="0"/>
                        <a:t>Respiratory</a:t>
                      </a:r>
                      <a:r>
                        <a:rPr lang="en-US" sz="2000" u="sng" baseline="0" dirty="0" smtClean="0"/>
                        <a:t> alkalosis </a:t>
                      </a:r>
                    </a:p>
                    <a:p>
                      <a:pPr algn="ctr"/>
                      <a:endParaRPr lang="en-US" sz="2000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Severe vomiting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Hypokalemia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Intravenous administration of bicarbonate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Hyperventilation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err="1" smtClean="0"/>
                        <a:t>Anaemia</a:t>
                      </a: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High altitude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sz="2000" b="1" dirty="0" smtClean="0"/>
                        <a:t>Salicylate poisoning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1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METABOLIC ACIDOSIS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primary defect in metabolic acidosis is a reduction in bicarbonate concentration which leads to a fall in blood </a:t>
            </a:r>
            <a:r>
              <a:rPr lang="en-US" sz="2400" dirty="0" err="1" smtClean="0"/>
              <a:t>pH.</a:t>
            </a:r>
            <a:endParaRPr lang="en-US" sz="24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bicarbonate concentration may be decreased due to its utilization in buffering H+ ions, loss in urine or gastrointestinal tract or failure to be regenerated.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most important cause of metabolic acidosis is due to an excessive production of organic acids which combine with NAHCO3- &amp; deplete the alkali reserve.</a:t>
            </a:r>
          </a:p>
          <a:p>
            <a:pPr marL="0" indent="0" algn="just">
              <a:buNone/>
            </a:pPr>
            <a:r>
              <a:rPr lang="en-US" sz="2400" dirty="0" smtClean="0"/>
              <a:t>NAHCO3- + Organic acids                     Na salts of organic acids + CO2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Metabolic acidosis is commonly seen in severe uncontrolled diabetes mellitus which is associated with excessive production of </a:t>
            </a:r>
            <a:r>
              <a:rPr lang="en-US" sz="2400" dirty="0" err="1" smtClean="0"/>
              <a:t>acetoacetic</a:t>
            </a:r>
            <a:r>
              <a:rPr lang="en-US" sz="2400" dirty="0" smtClean="0"/>
              <a:t> acid &amp; beta-</a:t>
            </a:r>
            <a:r>
              <a:rPr lang="en-US" sz="2400" dirty="0" err="1" smtClean="0"/>
              <a:t>hydroxybutyric</a:t>
            </a:r>
            <a:r>
              <a:rPr lang="en-US" sz="2400" dirty="0" smtClean="0"/>
              <a:t> acid (both are organic acids).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4953000"/>
            <a:ext cx="1143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25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Compensation of metabolic acidosis –</a:t>
            </a:r>
          </a:p>
          <a:p>
            <a:pPr algn="just"/>
            <a:r>
              <a:rPr lang="en-US" sz="2400" dirty="0" smtClean="0"/>
              <a:t>The acute metabolic acidosis is usually compensated by hyperventilation of lungs.</a:t>
            </a:r>
          </a:p>
          <a:p>
            <a:pPr algn="just"/>
            <a:r>
              <a:rPr lang="en-US" sz="2400" dirty="0" smtClean="0"/>
              <a:t>This leads to an increased elimination of CO2 from the body.</a:t>
            </a:r>
          </a:p>
          <a:p>
            <a:pPr algn="just"/>
            <a:r>
              <a:rPr lang="en-US" sz="2400" dirty="0" smtClean="0"/>
              <a:t>But respiratory compensation is only short-lived.</a:t>
            </a:r>
          </a:p>
          <a:p>
            <a:pPr algn="just"/>
            <a:r>
              <a:rPr lang="en-US" sz="2400" dirty="0" smtClean="0"/>
              <a:t>Renal compensation sets in within 3 – 4 days &amp; the H+ are excreted as NH4+ 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6565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RESPIRATORY ACIDOSIS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primary defect in respiratory acidosis is due to a retention of CO2.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There may be several causes for respiratory acidosis which include depression of the respiratory </a:t>
            </a:r>
            <a:r>
              <a:rPr lang="en-US" sz="2400" dirty="0" err="1" smtClean="0"/>
              <a:t>centre</a:t>
            </a:r>
            <a:r>
              <a:rPr lang="en-US" sz="2400" dirty="0" smtClean="0"/>
              <a:t> (overdose of drugs), pulmonary disorders &amp; breathing air with high content of CO2</a:t>
            </a:r>
            <a:r>
              <a:rPr lang="en-US" sz="24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renal mechanism comes for the rescue to compensate respiratory acidosis.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More HCO3- is generated &amp; retained by the kidneys which adds up to the alkali reserve of the body.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excretion of </a:t>
            </a:r>
            <a:r>
              <a:rPr lang="en-US" sz="2400" dirty="0" err="1" smtClean="0"/>
              <a:t>titratable</a:t>
            </a:r>
            <a:r>
              <a:rPr lang="en-US" sz="2400" dirty="0" smtClean="0"/>
              <a:t> acidity &amp; NH4+ is elevated in urine.</a:t>
            </a:r>
            <a:endParaRPr lang="en-US" sz="2400" dirty="0" smtClean="0"/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24019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METABOLIC ALKALOSIS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primary abnormality in metabolic alkalosis is an increase in HCO3- concentration.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This may occur due to excessive vomiting (resulting in loss of H+) or an excessive intake of sodium bicarbonate for therapeutic purposes (for example – control of gastric acidity).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Cushing’s syndrome (</a:t>
            </a:r>
            <a:r>
              <a:rPr lang="en-US" sz="2400" dirty="0" err="1" smtClean="0"/>
              <a:t>hypersecretion</a:t>
            </a:r>
            <a:r>
              <a:rPr lang="en-US" sz="2400" dirty="0" smtClean="0"/>
              <a:t> of aldosterone) causes increased retention of Na+ &amp; loss of K+ from the body.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Metabolic alkalosis is commonly associated with low K+ concentration (hypokalemia).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In severe K+ deficiency, H+ ions are retained inside the cells to replace missing K+ 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2234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In the renal tubular cells. H+ ions are exchanged (instead of K+) with the reabsorbed Na+.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Paradoxically, the patient excretes acid urine despite alkalosis.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respiratory mechanism initiates the compensation by hypoventilation to retain CO2.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This is slowly taken over by renal mechanism which excretes more HCO3- &amp; retains H+.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74069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RESPIRATORY ALKALOSIS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primary abnormality in respiratory alkalosis is a decrease in H2CO3 concentration.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This may occur due to prolonged hyperventilation resulting in increased exhalation of CO2 by the lungs.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Hyperventilation is observed in conditions such as hysteria, hypoxia, raised intracranial pressure, excessive artificial ventilation &amp; the action of certain drugs (salicylate) that stimulate respiratory </a:t>
            </a:r>
            <a:r>
              <a:rPr lang="en-US" sz="2400" dirty="0" err="1" smtClean="0"/>
              <a:t>centre</a:t>
            </a:r>
            <a:r>
              <a:rPr lang="en-US" sz="24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The renal mechanism tries to compensate by increasing the urinary excretion of HCO3-.</a:t>
            </a:r>
          </a:p>
          <a:p>
            <a:pPr algn="just">
              <a:buFont typeface="Wingdings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57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It is estimated that the blood pH compatible to life is 6.8 – 7.8.</a:t>
            </a:r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b="1" u="sng" dirty="0" smtClean="0"/>
              <a:t>Production of acids by the body –</a:t>
            </a:r>
          </a:p>
          <a:p>
            <a:pPr algn="just"/>
            <a:r>
              <a:rPr lang="en-US" sz="2400" dirty="0" smtClean="0"/>
              <a:t>The metabolism of the body is accompanied by an overall production of acids.</a:t>
            </a:r>
          </a:p>
          <a:p>
            <a:pPr algn="just"/>
            <a:r>
              <a:rPr lang="en-US" sz="2400" dirty="0" smtClean="0"/>
              <a:t>These include the volatile acids like carbonic acid (most predominant, about 20,000 </a:t>
            </a:r>
            <a:r>
              <a:rPr lang="en-US" sz="2400" dirty="0" err="1" smtClean="0"/>
              <a:t>mEq</a:t>
            </a:r>
            <a:r>
              <a:rPr lang="en-US" sz="2400" dirty="0" smtClean="0"/>
              <a:t>/day) or non-volatile acids (about 80 </a:t>
            </a:r>
            <a:r>
              <a:rPr lang="en-US" sz="2400" dirty="0" err="1" smtClean="0"/>
              <a:t>mEq</a:t>
            </a:r>
            <a:r>
              <a:rPr lang="en-US" sz="2400" dirty="0" smtClean="0"/>
              <a:t>/day) such as lactic acid, sulfuric acid, phosphoric acid etc.</a:t>
            </a:r>
          </a:p>
          <a:p>
            <a:pPr algn="just"/>
            <a:r>
              <a:rPr lang="en-US" sz="2400" dirty="0" smtClean="0"/>
              <a:t>Carbonic acid is formed from the metabolic product CO2; lactic acid is produced in anaerobic metabolism; sulfuric acid is generated from proteins (sulfur containing amino acids); phosphoric acid is derived from organic phosphates (for example – phospholipids).</a:t>
            </a: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Disorders of Acid-Base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Acid-Base Disorders with primary changes &amp; compensatory mechanisms –</a:t>
            </a:r>
          </a:p>
          <a:p>
            <a:pPr marL="0" indent="0" algn="just">
              <a:buNone/>
            </a:pPr>
            <a:endParaRPr lang="en-US" sz="2400" b="1" u="sng" dirty="0" smtClean="0"/>
          </a:p>
          <a:p>
            <a:pPr marL="0" indent="0" algn="just">
              <a:buNone/>
            </a:pP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472360"/>
              </p:ext>
            </p:extLst>
          </p:nvPr>
        </p:nvGraphicFramePr>
        <p:xfrm>
          <a:off x="457200" y="22860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Disorder 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Primary change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Compensatory mechanism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Timescale for compensation</a:t>
                      </a:r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Metabolic acidosis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plasma bicarbonate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Hyperventilation (decrease in pCO2)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Minutes to hours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Metabolic alkalosis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plasma bicarbonate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Hypoventilation (increase in pCO2)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Minutes to hour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Respiratory acidosis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pCO2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Elevation in plasma bicarbonate; increase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dirty="0" smtClean="0"/>
                        <a:t>renal reabsorption of bicarbonate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Days</a:t>
                      </a:r>
                      <a:endParaRPr lang="en-US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Respiratory alkalosis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pCO2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Reduction in plasma bicarbonate;</a:t>
                      </a:r>
                      <a:r>
                        <a:rPr lang="en-US" baseline="0" dirty="0" smtClean="0"/>
                        <a:t> decrease in renal reabsorption of bicarbonate.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Days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1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All these acids add up H+ ions to the blood.</a:t>
            </a:r>
          </a:p>
          <a:p>
            <a:pPr algn="just"/>
            <a:r>
              <a:rPr lang="en-US" sz="2400" dirty="0" smtClean="0"/>
              <a:t>A diet rich in animal proteins results in more acid production by the body that ultimately leads to the excretion of urine which is profoundly acidic.</a:t>
            </a:r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b="1" u="sng" dirty="0" smtClean="0"/>
              <a:t>Production of bases by the body –</a:t>
            </a:r>
          </a:p>
          <a:p>
            <a:pPr algn="just"/>
            <a:r>
              <a:rPr lang="en-US" sz="2400" dirty="0" smtClean="0"/>
              <a:t>The formation of basic compounds in the body, in the normal circumstances, is negligible.</a:t>
            </a:r>
          </a:p>
          <a:p>
            <a:pPr algn="just"/>
            <a:r>
              <a:rPr lang="en-US" sz="2400" dirty="0" smtClean="0"/>
              <a:t>Some amount of bicarbonate is generated from the organic acids such as lactate &amp; citrate.</a:t>
            </a:r>
          </a:p>
          <a:p>
            <a:pPr algn="just"/>
            <a:r>
              <a:rPr lang="en-US" sz="2400" dirty="0" smtClean="0"/>
              <a:t>The ammonia produced in the amino acid metabolism is converted to urea, hence its contribution as a base in the body is insignificant. 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A vegetarian diet has a tendency for a net production of bases.</a:t>
            </a:r>
          </a:p>
          <a:p>
            <a:pPr algn="just"/>
            <a:r>
              <a:rPr lang="en-US" sz="2400" dirty="0" smtClean="0"/>
              <a:t>This is due to the fact that vegetarian diet produces salts of organic acids such as sodium lactate which can utilize H+ ions produced in the body.</a:t>
            </a:r>
          </a:p>
          <a:p>
            <a:pPr algn="just"/>
            <a:r>
              <a:rPr lang="en-US" sz="2400" dirty="0" smtClean="0"/>
              <a:t>For this reason, a vegetarian diet has an alkalizing effect on the body.</a:t>
            </a:r>
          </a:p>
          <a:p>
            <a:pPr algn="just"/>
            <a:r>
              <a:rPr lang="en-US" sz="2400" dirty="0" smtClean="0"/>
              <a:t>This is reflected by the excretion of neutral or slightly alkaline urine by these subjects.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077200" cy="5105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/>
              <a:t>The body has developed three lines of defense to regulate the body’s acid-base balance &amp; maintain the blood pH (around 7.4). These are –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400" dirty="0" smtClean="0"/>
              <a:t>Blood buffers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400" dirty="0" smtClean="0"/>
              <a:t>Respiratory mechanism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sz="2400" dirty="0" smtClean="0"/>
              <a:t>Renal mechanism</a:t>
            </a:r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b="1" dirty="0" smtClean="0"/>
              <a:t>(1) </a:t>
            </a:r>
            <a:r>
              <a:rPr lang="en-US" sz="2400" b="1" u="sng" dirty="0" smtClean="0"/>
              <a:t>Blood buffers 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A buffer may be defined as a solution of a weak acid (HA) &amp; its salt (BA) with a strong base.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buffer resists the change in pH by the addition of acid or alkali &amp; the buffering capacity is dependent on the absolute concentration of salt &amp; acid.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It should be borne in mind that the buffer cannot remove H+ ions from the body.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It temporarily acts as a shock </a:t>
            </a:r>
            <a:r>
              <a:rPr lang="en-US" sz="2400" dirty="0" err="1" smtClean="0"/>
              <a:t>absorbant</a:t>
            </a:r>
            <a:r>
              <a:rPr lang="en-US" sz="2400" dirty="0" smtClean="0"/>
              <a:t> to reduce the free H+ ions.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H+ ions have to be ultimately eliminated by the renal mechanism.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The blood contains 3 buffer systems –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Bicarbonate buffer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Phosphate buffer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400" dirty="0" smtClean="0"/>
              <a:t>Protein buffer 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b="1" u="sng" dirty="0" smtClean="0"/>
              <a:t>Bicarbonate buffer system –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Sodium bicarbonate &amp; carbonic acid (NaHCO3 – H2CO3) is the most predominant buffer system of the extracellular fluid, particularly the plasma.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Carbonic acid dissociates into hydrogen &amp; bicarbonate ions.</a:t>
            </a:r>
          </a:p>
          <a:p>
            <a:pPr algn="just">
              <a:buNone/>
            </a:pPr>
            <a:r>
              <a:rPr lang="en-US" sz="2400" dirty="0" smtClean="0"/>
              <a:t>                              [HCO3-]</a:t>
            </a:r>
          </a:p>
          <a:p>
            <a:pPr algn="just">
              <a:buNone/>
            </a:pPr>
            <a:r>
              <a:rPr lang="en-US" sz="2400" dirty="0" smtClean="0"/>
              <a:t>pH = </a:t>
            </a:r>
            <a:r>
              <a:rPr lang="en-US" sz="2400" dirty="0" err="1" smtClean="0"/>
              <a:t>pKa</a:t>
            </a:r>
            <a:r>
              <a:rPr lang="en-US" sz="2400" dirty="0" smtClean="0"/>
              <a:t> + log </a:t>
            </a:r>
          </a:p>
          <a:p>
            <a:pPr algn="just">
              <a:buNone/>
            </a:pPr>
            <a:r>
              <a:rPr lang="en-US" sz="2400" dirty="0" smtClean="0"/>
              <a:t>                             [H2CO3] </a:t>
            </a:r>
          </a:p>
          <a:p>
            <a:pPr algn="just">
              <a:buNone/>
            </a:pPr>
            <a:r>
              <a:rPr lang="en-US" sz="2400" dirty="0" smtClean="0"/>
              <a:t>The above equation is valid for any buffer pair. The general equation referred to as Henderson-</a:t>
            </a:r>
            <a:r>
              <a:rPr lang="en-US" sz="2400" dirty="0" err="1" smtClean="0"/>
              <a:t>Hasselbalch</a:t>
            </a:r>
            <a:r>
              <a:rPr lang="en-US" sz="2400" dirty="0" smtClean="0"/>
              <a:t> equation for any buffer is </a:t>
            </a:r>
            <a:r>
              <a:rPr lang="en-US" sz="2400" dirty="0" err="1" smtClean="0"/>
              <a:t>witten</a:t>
            </a:r>
            <a:r>
              <a:rPr lang="en-US" sz="2400" dirty="0" smtClean="0"/>
              <a:t> as –</a:t>
            </a:r>
          </a:p>
          <a:p>
            <a:pPr algn="just">
              <a:buNone/>
            </a:pPr>
            <a:endParaRPr lang="en-US" sz="24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8400" y="4191000"/>
            <a:ext cx="1295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Maintenance of Blood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/>
              <a:t>                            [Base]</a:t>
            </a:r>
          </a:p>
          <a:p>
            <a:pPr algn="just">
              <a:buNone/>
            </a:pPr>
            <a:r>
              <a:rPr lang="en-US" sz="2400" dirty="0" smtClean="0"/>
              <a:t>pH = </a:t>
            </a:r>
            <a:r>
              <a:rPr lang="en-US" sz="2400" dirty="0" err="1" smtClean="0"/>
              <a:t>pKa</a:t>
            </a:r>
            <a:r>
              <a:rPr lang="en-US" sz="2400" dirty="0" smtClean="0"/>
              <a:t> + log </a:t>
            </a:r>
          </a:p>
          <a:p>
            <a:pPr algn="just">
              <a:buNone/>
            </a:pPr>
            <a:r>
              <a:rPr lang="en-US" sz="2400" dirty="0" smtClean="0"/>
              <a:t>                            [Acid]</a:t>
            </a:r>
          </a:p>
          <a:p>
            <a:pPr algn="just">
              <a:buNone/>
            </a:pPr>
            <a:r>
              <a:rPr lang="en-US" sz="2400" dirty="0" smtClean="0"/>
              <a:t>It is evident from this equation that the pH is dependent on ratio of the concentration of the base to acid.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It is evident that at a blood pH 7.4, the ratio of bicarbonate to carbonic acid is 20:1.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Thus the bicarbonate concentration is much higher (20 times) than the carbonic acid in the blood.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/>
              <a:t>This is referred to as alkali reserve &amp; is responsible for the effective buffering of H+ ions, generated in the body.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438400" y="2133600"/>
            <a:ext cx="762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197</TotalTime>
  <Words>2562</Words>
  <Application>Microsoft Office PowerPoint</Application>
  <PresentationFormat>On-screen Show (4:3)</PresentationFormat>
  <Paragraphs>255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Equity</vt:lpstr>
      <vt:lpstr>PAPER – C3T</vt:lpstr>
      <vt:lpstr>Concept </vt:lpstr>
      <vt:lpstr>Concept</vt:lpstr>
      <vt:lpstr>Concept</vt:lpstr>
      <vt:lpstr>Concept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Maintenance of Blood pH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  <vt:lpstr>Disorders of Acid-Base Balance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– C3T</dc:title>
  <dc:creator>Windows User</dc:creator>
  <cp:lastModifiedBy>User</cp:lastModifiedBy>
  <cp:revision>37</cp:revision>
  <dcterms:created xsi:type="dcterms:W3CDTF">2021-06-13T11:45:38Z</dcterms:created>
  <dcterms:modified xsi:type="dcterms:W3CDTF">2021-07-02T09:29:17Z</dcterms:modified>
</cp:coreProperties>
</file>