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5" r:id="rId9"/>
    <p:sldId id="266" r:id="rId10"/>
    <p:sldId id="268" r:id="rId11"/>
    <p:sldId id="262" r:id="rId12"/>
    <p:sldId id="264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24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"/>
            <a:ext cx="6400800" cy="609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Polymerase Chain Reaction (PCR)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60959"/>
            <a:ext cx="3810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DNA Amplification</a:t>
            </a:r>
            <a:endParaRPr lang="en-US" b="1" dirty="0"/>
          </a:p>
        </p:txBody>
      </p:sp>
      <p:pic>
        <p:nvPicPr>
          <p:cNvPr id="5" name="Picture 2" descr="G:\CBCS (UG) lecture\5th sem lecture\DSE-2T-Biotechnology\scan pic\New Doc 2019-10-28 09.17.55_48.jpg"/>
          <p:cNvPicPr>
            <a:picLocks noChangeAspect="1" noChangeArrowheads="1"/>
          </p:cNvPicPr>
          <p:nvPr/>
        </p:nvPicPr>
        <p:blipFill rotWithShape="1">
          <a:blip r:embed="rId2"/>
          <a:srcRect b="11111"/>
          <a:stretch/>
        </p:blipFill>
        <p:spPr bwMode="auto">
          <a:xfrm>
            <a:off x="4271962" y="720436"/>
            <a:ext cx="4714875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Key factors for optimal PCR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Primers design </a:t>
            </a:r>
            <a:r>
              <a:rPr lang="en-US" sz="2000" dirty="0" smtClean="0"/>
              <a:t>: The primers (17-30 nucleotides) without secondary structure and without complementary among them selves are ideal for PCR.</a:t>
            </a:r>
          </a:p>
          <a:p>
            <a:r>
              <a:rPr lang="en-US" sz="2000" b="1" dirty="0" smtClean="0"/>
              <a:t>DNA polymerase</a:t>
            </a:r>
            <a:r>
              <a:rPr lang="en-US" sz="2000" dirty="0" smtClean="0"/>
              <a:t>: The polymerase should be heat stable.</a:t>
            </a:r>
          </a:p>
          <a:p>
            <a:r>
              <a:rPr lang="en-US" sz="2000" b="1" dirty="0" smtClean="0"/>
              <a:t>Target DNA: </a:t>
            </a:r>
            <a:r>
              <a:rPr lang="en-US" sz="2000" dirty="0" smtClean="0"/>
              <a:t>in general, the shorter the sequence of target DNA, the better is the efficiency of PCR. The GC rich sequence in target DNA strand hinder PCR.</a:t>
            </a:r>
          </a:p>
          <a:p>
            <a:r>
              <a:rPr lang="en-US" sz="2000" b="1" dirty="0" smtClean="0"/>
              <a:t>Annealing temperature</a:t>
            </a:r>
            <a:r>
              <a:rPr lang="en-US" sz="2000" dirty="0" smtClean="0"/>
              <a:t>.</a:t>
            </a:r>
          </a:p>
          <a:p>
            <a:r>
              <a:rPr lang="en-US" sz="2000" b="1" dirty="0" smtClean="0"/>
              <a:t>Mg </a:t>
            </a:r>
            <a:r>
              <a:rPr lang="en-US" sz="2000" b="1" baseline="30000" dirty="0" smtClean="0"/>
              <a:t>++</a:t>
            </a:r>
            <a:r>
              <a:rPr lang="en-US" sz="2000" b="1" dirty="0" smtClean="0"/>
              <a:t> ion concentration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Advantages &amp; Disadvantages of PCR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Advantages: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It is rapid, greater sensitive than any other method available for analyzing nucleic acid.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It is useful in generating large quantities of specific DNA sequences without need for cloning.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It can work even to operate with partly degraded DNA or  extremely minute amounts of starting materials.</a:t>
            </a:r>
          </a:p>
          <a:p>
            <a:pPr marL="571500" indent="-571500"/>
            <a:r>
              <a:rPr lang="en-US" sz="1800" b="1" dirty="0" smtClean="0">
                <a:solidFill>
                  <a:srgbClr val="FF0000"/>
                </a:solidFill>
              </a:rPr>
              <a:t>Disadvantages: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Only short region (up to 2kbp)can be amplified.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Limited amount of products are made.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Limitation in designing primer of defined sequence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Exact Mg</a:t>
            </a:r>
            <a:r>
              <a:rPr lang="en-US" sz="1800" baseline="30000" dirty="0" smtClean="0"/>
              <a:t>++ </a:t>
            </a:r>
            <a:r>
              <a:rPr lang="en-US" sz="1800" dirty="0" smtClean="0"/>
              <a:t>concentration.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Limitation in setting exact annealing temperature.</a:t>
            </a:r>
          </a:p>
          <a:p>
            <a:pPr marL="571500" indent="-571500">
              <a:buAutoNum type="romanLcPeriod"/>
            </a:pPr>
            <a:r>
              <a:rPr lang="en-US" sz="1800" dirty="0" smtClean="0"/>
              <a:t>Chain extension timing.</a:t>
            </a:r>
          </a:p>
          <a:p>
            <a:pPr marL="571500" indent="-571500">
              <a:buAutoNum type="romanLcPeriod"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Application of PCR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Gene mapping</a:t>
            </a:r>
          </a:p>
          <a:p>
            <a:r>
              <a:rPr lang="en-US" sz="2000" dirty="0" smtClean="0"/>
              <a:t>Generation of genetic marker.</a:t>
            </a:r>
          </a:p>
          <a:p>
            <a:r>
              <a:rPr lang="en-US" sz="2000" dirty="0" smtClean="0"/>
              <a:t>Diagnosis of  inherited genetic defects in humans </a:t>
            </a:r>
          </a:p>
          <a:p>
            <a:r>
              <a:rPr lang="en-US" sz="2000" dirty="0" smtClean="0"/>
              <a:t>Diagnosis of retroviral infection, bacterial infection.</a:t>
            </a:r>
          </a:p>
          <a:p>
            <a:r>
              <a:rPr lang="en-US" sz="2000" dirty="0" smtClean="0"/>
              <a:t>DNA sequencing</a:t>
            </a:r>
          </a:p>
          <a:p>
            <a:r>
              <a:rPr lang="en-US" sz="2000" dirty="0" smtClean="0"/>
              <a:t>Gene cloning.</a:t>
            </a:r>
          </a:p>
          <a:p>
            <a:r>
              <a:rPr lang="en-US" sz="2000" dirty="0" smtClean="0"/>
              <a:t>DNA fingerprinting.</a:t>
            </a:r>
          </a:p>
          <a:p>
            <a:r>
              <a:rPr lang="en-US" sz="2000" dirty="0" smtClean="0"/>
              <a:t>Forensic sciences</a:t>
            </a:r>
          </a:p>
          <a:p>
            <a:r>
              <a:rPr lang="en-US" sz="2000" dirty="0" smtClean="0"/>
              <a:t>Cytotaxonomy study of genome.</a:t>
            </a:r>
          </a:p>
          <a:p>
            <a:r>
              <a:rPr lang="en-US" sz="2000" dirty="0" smtClean="0"/>
              <a:t>Evolutionary biology study.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Types of PCR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86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RT-PCR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uses reverse transcriptase (RT) to convert mRNA into DNA, which is then amplified with PCR.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Anchor-primed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It uses one sequence-specific primer and a set of random primers for the other end.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Allele-specific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used for base change mutations (single nucleotide polymorphism)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Nested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Here</a:t>
                      </a:r>
                      <a:r>
                        <a:rPr lang="en-US" baseline="0" dirty="0" smtClean="0"/>
                        <a:t> in the second round of PCR, a new set of primers are used that anneal with the fragment amplified by the first primer.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Multiplex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multiple</a:t>
                      </a:r>
                      <a:r>
                        <a:rPr lang="en-US" baseline="0" dirty="0" smtClean="0"/>
                        <a:t> primers are used for amplification of more than one DNA in the same DNA.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Inverse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genomic DNA is first digested with RE followed by ligation then amplification.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Quantitative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 this PCR, the amount of DNA can be determined.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Asymmetric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Here  only one strand</a:t>
                      </a:r>
                      <a:r>
                        <a:rPr lang="en-US" baseline="0" dirty="0" smtClean="0"/>
                        <a:t> is amplified (in a linear fashion).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 PCR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thermal cycler can determine</a:t>
                      </a:r>
                      <a:r>
                        <a:rPr lang="en-US" baseline="0" dirty="0" smtClean="0"/>
                        <a:t> the amount of product.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5715001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Overview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50291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dirty="0" smtClean="0"/>
              <a:t>PCR is a molecular Xerox machine for DNA.</a:t>
            </a:r>
          </a:p>
          <a:p>
            <a:pPr algn="just"/>
            <a:r>
              <a:rPr lang="en-US" sz="2000" dirty="0" smtClean="0"/>
              <a:t>PCR is a laboratory (in vitro) technique for generating large quantities of a specified DNA.</a:t>
            </a:r>
          </a:p>
          <a:p>
            <a:pPr algn="just"/>
            <a:r>
              <a:rPr lang="en-US" sz="2000" dirty="0" smtClean="0"/>
              <a:t>PCR amplified DNA to create a two DNA molecules after each cycle.</a:t>
            </a:r>
          </a:p>
          <a:p>
            <a:pPr algn="just"/>
            <a:r>
              <a:rPr lang="en-US" sz="2000" dirty="0" smtClean="0"/>
              <a:t>PCR produces multiple identical copies (billions) of target DNA and it would be 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after n cycle. In practice 20-40 cycles are used.</a:t>
            </a:r>
          </a:p>
          <a:p>
            <a:pPr algn="just"/>
            <a:r>
              <a:rPr lang="en-US" sz="2000" dirty="0" smtClean="0"/>
              <a:t>PCR procedure involves three steps (</a:t>
            </a:r>
            <a:r>
              <a:rPr lang="en-US" sz="2000" b="1" dirty="0" smtClean="0">
                <a:solidFill>
                  <a:srgbClr val="FF0000"/>
                </a:solidFill>
              </a:rPr>
              <a:t>denaturation, primer annealing and chain extension</a:t>
            </a:r>
            <a:r>
              <a:rPr lang="en-US" sz="2000" dirty="0" smtClean="0"/>
              <a:t>) and each repeated many times.</a:t>
            </a:r>
          </a:p>
          <a:p>
            <a:pPr algn="just"/>
            <a:r>
              <a:rPr lang="en-US" sz="2000" dirty="0" smtClean="0"/>
              <a:t>The PCR procedure for amplifying DNA sequences was developed by </a:t>
            </a:r>
            <a:r>
              <a:rPr lang="en-US" sz="2000" b="1" dirty="0" err="1" smtClean="0">
                <a:solidFill>
                  <a:srgbClr val="FF0000"/>
                </a:solidFill>
              </a:rPr>
              <a:t>Kary</a:t>
            </a:r>
            <a:r>
              <a:rPr lang="en-US" sz="2000" b="1" dirty="0" smtClean="0">
                <a:solidFill>
                  <a:srgbClr val="FF0000"/>
                </a:solidFill>
              </a:rPr>
              <a:t> Mullis in 1984,</a:t>
            </a:r>
            <a:r>
              <a:rPr lang="en-US" sz="2000" dirty="0" smtClean="0"/>
              <a:t> who received the 1993 Nobel Prize in Chemistry for this work.</a:t>
            </a:r>
          </a:p>
          <a:p>
            <a:pPr algn="just"/>
            <a:endParaRPr lang="en-US" sz="2000" dirty="0"/>
          </a:p>
        </p:txBody>
      </p:sp>
      <p:pic>
        <p:nvPicPr>
          <p:cNvPr id="4" name="Picture 2" descr="G:\CBCS (UG) lecture\5th sem lecture\DSE-2T-Biotechnology\scan pic\New Doc 2019-10-28 09.17.55_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329"/>
            <a:ext cx="47148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What is PCR?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71925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The technique involving multiple cycles of </a:t>
            </a:r>
            <a:r>
              <a:rPr lang="en-US" sz="2000" b="1" dirty="0" smtClean="0">
                <a:solidFill>
                  <a:srgbClr val="FF0000"/>
                </a:solidFill>
              </a:rPr>
              <a:t>denaturation, primer annealing and polynucleotide synthesis</a:t>
            </a:r>
            <a:r>
              <a:rPr lang="en-US" sz="2000" dirty="0" smtClean="0"/>
              <a:t> (chain extension) that amplifies a particular DNA sequence to multiple copies of target DNA sequence is called PCR.</a:t>
            </a:r>
          </a:p>
          <a:p>
            <a:pPr algn="just"/>
            <a:endParaRPr lang="en-US" sz="2000" dirty="0"/>
          </a:p>
        </p:txBody>
      </p:sp>
      <p:pic>
        <p:nvPicPr>
          <p:cNvPr id="4" name="Picture 2" descr="G:\CBCS (UG) lecture\5th sem lecture\DSE-2T-Biotechnology\scan pic\New Doc 2019-10-28 09.17.55_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0"/>
            <a:ext cx="47148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Principle of PCR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 </a:t>
            </a:r>
            <a:r>
              <a:rPr lang="en-US" sz="2000" dirty="0" err="1" smtClean="0"/>
              <a:t>dsDNA</a:t>
            </a:r>
            <a:r>
              <a:rPr lang="en-US" sz="2000" dirty="0" smtClean="0"/>
              <a:t> of interest is denatured to separate into two individual strands.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Each strand is then allowed to hybridize with a primer (</a:t>
            </a:r>
            <a:r>
              <a:rPr lang="en-US" sz="2000" dirty="0" err="1" smtClean="0"/>
              <a:t>renaturation</a:t>
            </a:r>
            <a:r>
              <a:rPr lang="en-US" sz="2000" dirty="0" smtClean="0"/>
              <a:t>).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 primer-template duplex  is used for DNA synthesis (the heat-stable DNA polymerase enzyme).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These three steps- </a:t>
            </a:r>
            <a:r>
              <a:rPr lang="en-US" sz="2000" b="1" dirty="0" err="1" smtClean="0">
                <a:solidFill>
                  <a:srgbClr val="FF0000"/>
                </a:solidFill>
              </a:rPr>
              <a:t>denaturation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renaturatuin</a:t>
            </a:r>
            <a:r>
              <a:rPr lang="en-US" sz="2000" b="1" dirty="0" smtClean="0">
                <a:solidFill>
                  <a:srgbClr val="FF0000"/>
                </a:solidFill>
              </a:rPr>
              <a:t> (primer annealing) and synthesis (chain extension) </a:t>
            </a:r>
            <a:r>
              <a:rPr lang="en-US" sz="2000" dirty="0" smtClean="0"/>
              <a:t>are repeated again and again to generate multiple forms of target DNA.</a:t>
            </a:r>
            <a:endParaRPr lang="en-US" sz="2000" dirty="0"/>
          </a:p>
        </p:txBody>
      </p:sp>
      <p:pic>
        <p:nvPicPr>
          <p:cNvPr id="4" name="Picture 2" descr="G:\CBCS (UG) lecture\5th sem lecture\DSE-2T-Biotechnology\scan pic\New Doc 2019-10-28 09.17.55_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52400"/>
            <a:ext cx="4114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/>
              <a:t>What are the requirements for PCR?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7086600" cy="3810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Template DNA: </a:t>
            </a:r>
            <a:r>
              <a:rPr lang="en-US" sz="2000" dirty="0" smtClean="0"/>
              <a:t>.original starting DNA represents very long molecules with neither end well defined.</a:t>
            </a:r>
          </a:p>
          <a:p>
            <a:pPr marL="514350" indent="-514350"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Primer:  Two </a:t>
            </a:r>
            <a:r>
              <a:rPr lang="en-US" sz="2000" dirty="0" smtClean="0"/>
              <a:t>synthetic </a:t>
            </a:r>
            <a:r>
              <a:rPr lang="en-US" sz="2000" dirty="0" err="1" smtClean="0"/>
              <a:t>oligonucleotide</a:t>
            </a:r>
            <a:r>
              <a:rPr lang="en-US" sz="2000" dirty="0" smtClean="0"/>
              <a:t> DNA primers of a sequence of 15-30 nucleotide long  that are complementary to the ends of the region being amplified.</a:t>
            </a:r>
          </a:p>
          <a:p>
            <a:pPr marL="514350" indent="-514350">
              <a:buAutoNum type="arabicPeriod"/>
            </a:pPr>
            <a:r>
              <a:rPr lang="en-US" sz="2000" b="1" dirty="0" smtClean="0">
                <a:solidFill>
                  <a:srgbClr val="FF0000"/>
                </a:solidFill>
              </a:rPr>
              <a:t>Enzymes </a:t>
            </a:r>
            <a:r>
              <a:rPr lang="en-US" sz="2000" dirty="0" smtClean="0"/>
              <a:t>: required special heat stable DNA polymerase such as –</a:t>
            </a:r>
          </a:p>
          <a:p>
            <a:pPr marL="514350" indent="-51435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</a:t>
            </a:r>
            <a:r>
              <a:rPr lang="en-US" sz="2000" dirty="0" smtClean="0"/>
              <a:t>.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Taq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polymerase </a:t>
            </a:r>
            <a:r>
              <a:rPr lang="en-US" sz="2000" dirty="0" smtClean="0"/>
              <a:t>(isolated from bacteria, </a:t>
            </a:r>
            <a:r>
              <a:rPr lang="en-US" sz="2000" b="1" i="1" dirty="0" err="1" smtClean="0"/>
              <a:t>T</a:t>
            </a:r>
            <a:r>
              <a:rPr lang="en-US" sz="2000" i="1" dirty="0" err="1" smtClean="0"/>
              <a:t>hermas</a:t>
            </a:r>
            <a:r>
              <a:rPr lang="en-US" sz="2000" i="1" dirty="0" smtClean="0"/>
              <a:t> </a:t>
            </a:r>
            <a:r>
              <a:rPr lang="en-US" sz="2000" b="1" i="1" dirty="0" err="1" smtClean="0"/>
              <a:t>aq</a:t>
            </a:r>
            <a:r>
              <a:rPr lang="en-US" sz="2000" i="1" dirty="0" err="1" smtClean="0"/>
              <a:t>uaticus</a:t>
            </a:r>
            <a:r>
              <a:rPr lang="en-US" sz="2000" dirty="0" smtClean="0"/>
              <a:t>) without proof reading capacity, </a:t>
            </a:r>
          </a:p>
          <a:p>
            <a:pPr marL="514350" indent="-514350">
              <a:buNone/>
            </a:pPr>
            <a:r>
              <a:rPr lang="en-US" sz="2000" dirty="0" smtClean="0"/>
              <a:t>	ii.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Pfu</a:t>
            </a:r>
            <a:r>
              <a:rPr lang="en-US" sz="2000" b="1" dirty="0" smtClean="0">
                <a:solidFill>
                  <a:srgbClr val="FF0000"/>
                </a:solidFill>
              </a:rPr>
              <a:t> polymerase </a:t>
            </a:r>
            <a:r>
              <a:rPr lang="en-US" sz="2000" dirty="0" smtClean="0"/>
              <a:t>(isolated from bacteria </a:t>
            </a:r>
            <a:r>
              <a:rPr lang="en-US" sz="2000" b="1" i="1" dirty="0" err="1" smtClean="0"/>
              <a:t>P</a:t>
            </a:r>
            <a:r>
              <a:rPr lang="en-US" sz="2000" i="1" dirty="0" err="1" smtClean="0"/>
              <a:t>yrococcus</a:t>
            </a:r>
            <a:r>
              <a:rPr lang="en-US" sz="2000" i="1" dirty="0" smtClean="0"/>
              <a:t> </a:t>
            </a:r>
            <a:r>
              <a:rPr lang="en-US" sz="2000" b="1" i="1" dirty="0" err="1" smtClean="0"/>
              <a:t>fu</a:t>
            </a:r>
            <a:r>
              <a:rPr lang="en-US" sz="2000" i="1" dirty="0" err="1" smtClean="0"/>
              <a:t>riosus</a:t>
            </a:r>
            <a:r>
              <a:rPr lang="en-US" sz="2000" dirty="0" smtClean="0"/>
              <a:t>) having  3’-5’proof reading capacity,</a:t>
            </a:r>
          </a:p>
          <a:p>
            <a:pPr marL="514350" indent="-514350">
              <a:buNone/>
            </a:pPr>
            <a:r>
              <a:rPr lang="en-US" sz="2000" dirty="0" smtClean="0"/>
              <a:t>	iii.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Tli</a:t>
            </a:r>
            <a:r>
              <a:rPr lang="en-US" sz="2000" b="1" dirty="0" smtClean="0">
                <a:solidFill>
                  <a:srgbClr val="FF0000"/>
                </a:solidFill>
              </a:rPr>
              <a:t> polymerase</a:t>
            </a:r>
            <a:r>
              <a:rPr lang="en-US" sz="2000" b="1" dirty="0" smtClean="0"/>
              <a:t>( </a:t>
            </a:r>
            <a:r>
              <a:rPr lang="en-US" sz="2000" dirty="0" smtClean="0"/>
              <a:t>isolated from </a:t>
            </a:r>
            <a:r>
              <a:rPr lang="en-US" sz="2000" b="1" i="1" dirty="0" err="1" smtClean="0"/>
              <a:t>T</a:t>
            </a:r>
            <a:r>
              <a:rPr lang="en-US" sz="2000" i="1" dirty="0" err="1" smtClean="0"/>
              <a:t>hermococcus</a:t>
            </a:r>
            <a:r>
              <a:rPr lang="en-US" sz="2000" i="1" dirty="0" smtClean="0"/>
              <a:t> </a:t>
            </a:r>
            <a:r>
              <a:rPr lang="en-US" sz="2000" b="1" i="1" dirty="0" err="1" smtClean="0"/>
              <a:t>li</a:t>
            </a:r>
            <a:r>
              <a:rPr lang="en-US" sz="2000" i="1" dirty="0" err="1" smtClean="0"/>
              <a:t>toralis</a:t>
            </a:r>
            <a:r>
              <a:rPr lang="en-US" sz="2000" b="1" dirty="0" smtClean="0"/>
              <a:t>) </a:t>
            </a:r>
            <a:r>
              <a:rPr lang="en-US" sz="2000" dirty="0" smtClean="0"/>
              <a:t>having  3’-5’proof reading capacity,</a:t>
            </a:r>
            <a:endParaRPr lang="en-US" sz="2000" b="1" dirty="0" smtClean="0"/>
          </a:p>
          <a:p>
            <a:pPr marL="514350" indent="-514350">
              <a:buNone/>
            </a:pPr>
            <a:r>
              <a:rPr lang="en-US" sz="2000" dirty="0" smtClean="0"/>
              <a:t>	iv.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Tfl</a:t>
            </a:r>
            <a:r>
              <a:rPr lang="en-US" sz="2000" dirty="0" smtClean="0">
                <a:solidFill>
                  <a:srgbClr val="FF0000"/>
                </a:solidFill>
              </a:rPr>
              <a:t>  polymerase </a:t>
            </a:r>
            <a:r>
              <a:rPr lang="en-US" sz="2000" dirty="0" smtClean="0"/>
              <a:t>(isolated from </a:t>
            </a:r>
            <a:r>
              <a:rPr lang="en-US" sz="2000" b="1" i="1" dirty="0" err="1" smtClean="0"/>
              <a:t>T</a:t>
            </a:r>
            <a:r>
              <a:rPr lang="en-US" sz="2000" i="1" dirty="0" err="1" smtClean="0"/>
              <a:t>hermus</a:t>
            </a:r>
            <a:r>
              <a:rPr lang="en-US" sz="2000" i="1" dirty="0" smtClean="0"/>
              <a:t> </a:t>
            </a:r>
            <a:r>
              <a:rPr lang="en-US" sz="2000" b="1" i="1" dirty="0" err="1" smtClean="0"/>
              <a:t>fl</a:t>
            </a:r>
            <a:r>
              <a:rPr lang="en-US" sz="2000" i="1" dirty="0" err="1" smtClean="0"/>
              <a:t>avus</a:t>
            </a:r>
            <a:r>
              <a:rPr lang="en-US" sz="2000" dirty="0" smtClean="0"/>
              <a:t>) amplify long DNA fragments up to about 35 kb in length.</a:t>
            </a:r>
          </a:p>
          <a:p>
            <a:pPr marL="514350" indent="-514350">
              <a:buNone/>
            </a:pPr>
            <a:r>
              <a:rPr lang="en-US" sz="2000" dirty="0" smtClean="0"/>
              <a:t>4. 	</a:t>
            </a:r>
            <a:r>
              <a:rPr lang="en-US" sz="2000" b="1" dirty="0" err="1" smtClean="0">
                <a:solidFill>
                  <a:srgbClr val="FF0000"/>
                </a:solidFill>
              </a:rPr>
              <a:t>dNTPS</a:t>
            </a:r>
            <a:r>
              <a:rPr lang="en-US" sz="2000" b="1" dirty="0" smtClean="0">
                <a:solidFill>
                  <a:srgbClr val="FF0000"/>
                </a:solidFill>
              </a:rPr>
              <a:t>  (</a:t>
            </a:r>
            <a:r>
              <a:rPr lang="en-US" sz="2000" b="1" dirty="0" err="1" smtClean="0">
                <a:solidFill>
                  <a:srgbClr val="FF0000"/>
                </a:solidFill>
              </a:rPr>
              <a:t>dATP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dCTP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dTTP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dGTP</a:t>
            </a:r>
            <a:r>
              <a:rPr lang="en-US" sz="2000" b="1" dirty="0" smtClean="0">
                <a:solidFill>
                  <a:srgbClr val="FF0000"/>
                </a:solidFill>
              </a:rPr>
              <a:t>) &amp; Mg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++</a:t>
            </a:r>
          </a:p>
          <a:p>
            <a:pPr marL="514350" indent="-514350">
              <a:buNone/>
            </a:pPr>
            <a:r>
              <a:rPr lang="en-US" sz="2000" dirty="0" smtClean="0"/>
              <a:t>5. 	</a:t>
            </a:r>
            <a:r>
              <a:rPr lang="en-US" sz="2000" b="1" dirty="0" smtClean="0">
                <a:solidFill>
                  <a:srgbClr val="FF0000"/>
                </a:solidFill>
              </a:rPr>
              <a:t>Buffer solutions</a:t>
            </a:r>
          </a:p>
          <a:p>
            <a:pPr marL="514350" indent="-514350">
              <a:buNone/>
            </a:pPr>
            <a:r>
              <a:rPr lang="en-US" sz="2000" dirty="0" smtClean="0"/>
              <a:t>6. 	</a:t>
            </a:r>
            <a:r>
              <a:rPr lang="en-US" sz="2000" b="1" dirty="0" smtClean="0">
                <a:solidFill>
                  <a:srgbClr val="FF0000"/>
                </a:solidFill>
              </a:rPr>
              <a:t>A thermal cycler </a:t>
            </a:r>
            <a:r>
              <a:rPr lang="en-US" sz="2000" dirty="0" smtClean="0"/>
              <a:t>: It automatically initiates the cyclic temperature changes. </a:t>
            </a:r>
            <a:endParaRPr lang="en-US" sz="2000" dirty="0"/>
          </a:p>
        </p:txBody>
      </p:sp>
      <p:pic>
        <p:nvPicPr>
          <p:cNvPr id="1026" name="Picture 2" descr="G:\CBCS (UG) lecture\5th sem lecture\DSE-2T-Biotechnology\unit 2\IMG_20200905_152745.jpg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 l="20835" t="11111" r="8333" b="14250"/>
          <a:stretch>
            <a:fillRect/>
          </a:stretch>
        </p:blipFill>
        <p:spPr bwMode="auto">
          <a:xfrm>
            <a:off x="5943600" y="4495800"/>
            <a:ext cx="2988945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Advantages and disadvantages of </a:t>
            </a:r>
            <a:r>
              <a:rPr lang="en-US" sz="2800" b="1" i="1" dirty="0" err="1" smtClean="0">
                <a:solidFill>
                  <a:srgbClr val="FFFF00"/>
                </a:solidFill>
              </a:rPr>
              <a:t>Taq</a:t>
            </a:r>
            <a:r>
              <a:rPr lang="en-US" sz="2800" b="1" dirty="0" smtClean="0">
                <a:solidFill>
                  <a:srgbClr val="FFFF00"/>
                </a:solidFill>
              </a:rPr>
              <a:t> polymerase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 smtClean="0"/>
              <a:t>Advantages:</a:t>
            </a:r>
          </a:p>
          <a:p>
            <a:pPr marL="571500" indent="-571500" algn="just">
              <a:buAutoNum type="romanLcPeriod"/>
            </a:pPr>
            <a:r>
              <a:rPr lang="en-US" sz="2000" dirty="0" smtClean="0"/>
              <a:t>It is heat resistant DNA polymerase that acts best at 72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and the denaturation temperature of 90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does not destroy its enzymatic activity.</a:t>
            </a:r>
          </a:p>
          <a:p>
            <a:pPr marL="571500" indent="-571500" algn="just">
              <a:buAutoNum type="romanLcPeriod"/>
            </a:pPr>
            <a:r>
              <a:rPr lang="en-US" sz="2000" dirty="0" smtClean="0"/>
              <a:t>It allows the automation of the entire process of PCR.</a:t>
            </a:r>
          </a:p>
          <a:p>
            <a:pPr marL="571500" indent="-571500" algn="just"/>
            <a:r>
              <a:rPr lang="en-US" sz="2000" b="1" dirty="0" smtClean="0"/>
              <a:t>Disadvantages:</a:t>
            </a:r>
          </a:p>
          <a:p>
            <a:pPr marL="571500" indent="-571500" algn="just">
              <a:buAutoNum type="romanLcPeriod"/>
            </a:pPr>
            <a:r>
              <a:rPr lang="en-US" sz="2000" dirty="0" smtClean="0"/>
              <a:t>It lacks of 3’-5’ proofreading </a:t>
            </a:r>
            <a:r>
              <a:rPr lang="en-US" sz="2000" dirty="0" err="1" smtClean="0"/>
              <a:t>exonuclease</a:t>
            </a:r>
            <a:r>
              <a:rPr lang="en-US" sz="2000" dirty="0" smtClean="0"/>
              <a:t> activity and thus if errors are introduced, these are not checked.</a:t>
            </a:r>
          </a:p>
          <a:p>
            <a:pPr marL="571500" indent="-571500" algn="just">
              <a:buAutoNum type="romanLcPeriod"/>
            </a:pPr>
            <a:r>
              <a:rPr lang="en-US" sz="2000" dirty="0" smtClean="0"/>
              <a:t>It produces a higher than normal frequency of replication errors.</a:t>
            </a:r>
          </a:p>
          <a:p>
            <a:pPr marL="571500" indent="-571500" algn="just">
              <a:buAutoNum type="romanLcPeriod"/>
            </a:pPr>
            <a:r>
              <a:rPr lang="en-US" sz="2000" dirty="0" smtClean="0"/>
              <a:t>It can not efficiently amplify long DNA with a few thousand nucleotide pairs.</a:t>
            </a:r>
          </a:p>
          <a:p>
            <a:pPr marL="571500" indent="-571500" algn="just">
              <a:buAutoNum type="romanLcPeriod"/>
            </a:pPr>
            <a:endParaRPr lang="en-US" sz="2000" dirty="0" smtClean="0"/>
          </a:p>
          <a:p>
            <a:pPr marL="571500" indent="-571500" algn="just">
              <a:buAutoNum type="romanLcPeriod"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Procedure of PCR 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 1: Denaturation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Separation of two</a:t>
                      </a:r>
                      <a:r>
                        <a:rPr lang="en-US" baseline="0" dirty="0" smtClean="0"/>
                        <a:t> DNA strands into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 DNA by heating at 92-95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 for 30 seconds.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 2: Primer annealing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denatured strand</a:t>
                      </a:r>
                      <a:r>
                        <a:rPr lang="en-US" baseline="0" dirty="0" smtClean="0"/>
                        <a:t> is annealed to an excess of the synthetic </a:t>
                      </a:r>
                      <a:r>
                        <a:rPr lang="en-US" baseline="0" dirty="0" err="1" smtClean="0"/>
                        <a:t>oligonucleotide</a:t>
                      </a:r>
                      <a:r>
                        <a:rPr lang="en-US" baseline="0" dirty="0" smtClean="0"/>
                        <a:t> primers by incubating them together at 50-60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 for 30 seconds. The ideal  annealing  temperature depends on the base composition of the primer.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 3- Chain extension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Heat stable DNA polymerase added nucleotide to the 3’-OH group of primer and then extended the polymerization</a:t>
                      </a:r>
                      <a:r>
                        <a:rPr lang="en-US" baseline="0" dirty="0" smtClean="0"/>
                        <a:t> by adding complementary </a:t>
                      </a:r>
                      <a:r>
                        <a:rPr lang="en-US" baseline="0" dirty="0" err="1" smtClean="0"/>
                        <a:t>dNTPs</a:t>
                      </a:r>
                      <a:r>
                        <a:rPr lang="en-US" baseline="0" dirty="0" smtClean="0"/>
                        <a:t> at 70-72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dirty="0" smtClean="0"/>
                        <a:t>C for 1.5 minutes.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334000"/>
            <a:ext cx="86496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single cycle of PCR doubles the numbers of copies of a target sequence and can be </a:t>
            </a:r>
          </a:p>
          <a:p>
            <a:r>
              <a:rPr lang="en-US" dirty="0" smtClean="0"/>
              <a:t>performed  in 3-5 minutes. This  three procedure is repeated many times until the desired </a:t>
            </a:r>
          </a:p>
          <a:p>
            <a:r>
              <a:rPr lang="en-US" dirty="0" smtClean="0"/>
              <a:t>level of amplification is achieved. So the number of copies of target sequence will be 2n</a:t>
            </a:r>
          </a:p>
          <a:p>
            <a:r>
              <a:rPr lang="en-US" dirty="0" smtClean="0"/>
              <a:t> (where n= number of cycle). Generally 25-35 cycles produces enough DNA to be visible </a:t>
            </a:r>
          </a:p>
          <a:p>
            <a:r>
              <a:rPr lang="en-US" dirty="0" smtClean="0"/>
              <a:t>On an electrophoresis gel.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CBCS (UG) lecture\5th sem lecture\DSE-2T-Biotechnology\scan pic\New Doc 2019-10-28 09.17.55_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2" y="0"/>
            <a:ext cx="47148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CBCS (UG) lecture\5th sem lecture\DSE-2T-Biotechnology\scan pic\New Doc 2019-10-28 09.17.55_64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918347" y="0"/>
            <a:ext cx="530730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942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 </vt:lpstr>
      <vt:lpstr>Overview </vt:lpstr>
      <vt:lpstr>What is PCR?</vt:lpstr>
      <vt:lpstr>Principle of PCR</vt:lpstr>
      <vt:lpstr>What are the requirements for PCR?</vt:lpstr>
      <vt:lpstr>Advantages and disadvantages of Taq polymerase</vt:lpstr>
      <vt:lpstr>Procedure of PCR </vt:lpstr>
      <vt:lpstr>PowerPoint Presentation</vt:lpstr>
      <vt:lpstr>PowerPoint Presentation</vt:lpstr>
      <vt:lpstr>Key factors for optimal PCR</vt:lpstr>
      <vt:lpstr>Advantages &amp; Disadvantages of PCR</vt:lpstr>
      <vt:lpstr>Application of PCR</vt:lpstr>
      <vt:lpstr>Types of PCR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PCR </dc:title>
  <dc:creator>Dr. D. Pahari</dc:creator>
  <cp:lastModifiedBy>myc</cp:lastModifiedBy>
  <cp:revision>23</cp:revision>
  <dcterms:created xsi:type="dcterms:W3CDTF">2006-08-16T00:00:00Z</dcterms:created>
  <dcterms:modified xsi:type="dcterms:W3CDTF">2021-06-19T12:03:44Z</dcterms:modified>
</cp:coreProperties>
</file>