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217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23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585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208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0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63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880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05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27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787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77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BF10E-648C-4ACF-BE83-A945BF852EEE}" type="datetimeFigureOut">
              <a:rPr lang="en-IN" smtClean="0"/>
              <a:t>30-04-2021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C28E-BEB8-450E-8D73-94DF576F3F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756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64873"/>
            <a:ext cx="9144000" cy="54509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Classification of Phylum Annelid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95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79618" cy="8540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Phylum </a:t>
            </a:r>
            <a:r>
              <a:rPr lang="en-US" sz="2000" dirty="0"/>
              <a:t>Annelida is a very broad phylum belonging to the kingdom Animalia. </a:t>
            </a:r>
            <a:endParaRPr lang="en-US" sz="2000" dirty="0" smtClean="0"/>
          </a:p>
          <a:p>
            <a:r>
              <a:rPr lang="en-US" sz="2000" dirty="0" smtClean="0"/>
              <a:t>The term ‘</a:t>
            </a:r>
            <a:r>
              <a:rPr lang="en-US" sz="2000" dirty="0" err="1" smtClean="0"/>
              <a:t>annelida</a:t>
            </a:r>
            <a:r>
              <a:rPr lang="en-US" sz="2000" dirty="0" smtClean="0"/>
              <a:t>’ is derived from </a:t>
            </a:r>
            <a:r>
              <a:rPr lang="en-US" sz="2000" b="1" dirty="0" smtClean="0"/>
              <a:t>Latin word ‘annulus</a:t>
            </a:r>
            <a:r>
              <a:rPr lang="en-US" sz="2000" dirty="0" smtClean="0"/>
              <a:t>’ meaning small ring.</a:t>
            </a:r>
          </a:p>
          <a:p>
            <a:r>
              <a:rPr lang="en-US" sz="2000" b="1" dirty="0"/>
              <a:t>Lamarck first coined </a:t>
            </a:r>
            <a:r>
              <a:rPr lang="en-US" sz="2000" dirty="0"/>
              <a:t>the term ‘Annelida’ in 1802</a:t>
            </a:r>
            <a:endParaRPr lang="en-US" sz="2000" dirty="0" smtClean="0"/>
          </a:p>
          <a:p>
            <a:r>
              <a:rPr lang="en-US" sz="2000" dirty="0" smtClean="0"/>
              <a:t>These are bilaterally symmetrical invertebrate organisms whose body is composed of rings arranged linearly in an </a:t>
            </a:r>
            <a:r>
              <a:rPr lang="en-US" sz="2000" dirty="0" err="1" smtClean="0"/>
              <a:t>antero</a:t>
            </a:r>
            <a:r>
              <a:rPr lang="en-US" sz="2000" dirty="0" smtClean="0"/>
              <a:t>-posterior axis.</a:t>
            </a:r>
          </a:p>
          <a:p>
            <a:r>
              <a:rPr lang="en-US" sz="2000" dirty="0" smtClean="0"/>
              <a:t> They are </a:t>
            </a:r>
            <a:r>
              <a:rPr lang="en-US" sz="2000" b="1" dirty="0" err="1" smtClean="0"/>
              <a:t>metamerically</a:t>
            </a:r>
            <a:r>
              <a:rPr lang="en-US" sz="2000" b="1" dirty="0" smtClean="0"/>
              <a:t> segmented </a:t>
            </a:r>
            <a:r>
              <a:rPr lang="en-US" sz="2000" dirty="0" smtClean="0"/>
              <a:t>animal with </a:t>
            </a:r>
            <a:r>
              <a:rPr lang="en-US" sz="2000" dirty="0" smtClean="0"/>
              <a:t>a thin </a:t>
            </a:r>
            <a:r>
              <a:rPr lang="en-US" sz="2000" b="1" dirty="0" smtClean="0"/>
              <a:t>flexible cuticle </a:t>
            </a:r>
            <a:r>
              <a:rPr lang="en-US" sz="2000" dirty="0" smtClean="0"/>
              <a:t>around the body.</a:t>
            </a:r>
          </a:p>
          <a:p>
            <a:r>
              <a:rPr lang="en-US" sz="2000" dirty="0" smtClean="0"/>
              <a:t>They are the </a:t>
            </a:r>
            <a:r>
              <a:rPr lang="en-US" sz="2000" b="1" dirty="0" smtClean="0"/>
              <a:t>first coelomate animals</a:t>
            </a:r>
            <a:r>
              <a:rPr lang="en-US" sz="2000" dirty="0" smtClean="0"/>
              <a:t>.</a:t>
            </a:r>
            <a:endParaRPr lang="en-IN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Annelids are found in aquatic as well as terrestrial environments.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98122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Definition of Phylum Annelida: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Annelids are </a:t>
            </a:r>
            <a:r>
              <a:rPr lang="en-IN" b="1" dirty="0" smtClean="0"/>
              <a:t>bilaterally </a:t>
            </a:r>
            <a:r>
              <a:rPr lang="en-IN" b="1" dirty="0"/>
              <a:t>symmetrical, elongated, </a:t>
            </a:r>
            <a:r>
              <a:rPr lang="en-IN" b="1" dirty="0" err="1"/>
              <a:t>metamerically</a:t>
            </a:r>
            <a:r>
              <a:rPr lang="en-IN" b="1" dirty="0"/>
              <a:t> segmented </a:t>
            </a:r>
            <a:r>
              <a:rPr lang="en-IN" b="1" dirty="0" err="1" smtClean="0"/>
              <a:t>eucoelomate</a:t>
            </a:r>
            <a:r>
              <a:rPr lang="en-IN" b="1" dirty="0" smtClean="0"/>
              <a:t> worms </a:t>
            </a:r>
            <a:r>
              <a:rPr lang="en-IN" dirty="0" smtClean="0"/>
              <a:t>with a thin flexible cuticle around the body and containing </a:t>
            </a:r>
            <a:r>
              <a:rPr lang="en-IN" dirty="0"/>
              <a:t>segmental </a:t>
            </a:r>
            <a:r>
              <a:rPr lang="en-IN" dirty="0" err="1"/>
              <a:t>chitinous</a:t>
            </a:r>
            <a:r>
              <a:rPr lang="en-IN" dirty="0"/>
              <a:t> setae.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16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772891" cy="104803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General characters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Annelids are coelomate and triploblastic.</a:t>
            </a:r>
          </a:p>
          <a:p>
            <a:r>
              <a:rPr lang="en-US" dirty="0" smtClean="0"/>
              <a:t>Their </a:t>
            </a:r>
            <a:r>
              <a:rPr lang="en-US" dirty="0"/>
              <a:t>body is </a:t>
            </a:r>
            <a:r>
              <a:rPr lang="en-US" b="1" dirty="0" err="1" smtClean="0"/>
              <a:t>metamerically</a:t>
            </a:r>
            <a:r>
              <a:rPr lang="en-US" dirty="0" smtClean="0"/>
              <a:t> segmented</a:t>
            </a:r>
            <a:r>
              <a:rPr lang="en-US" dirty="0"/>
              <a:t>.</a:t>
            </a:r>
          </a:p>
          <a:p>
            <a:r>
              <a:rPr lang="en-US" dirty="0"/>
              <a:t>They respire through their body surface.</a:t>
            </a:r>
          </a:p>
          <a:p>
            <a:r>
              <a:rPr lang="en-US" b="1" dirty="0" err="1"/>
              <a:t>Nephridia</a:t>
            </a:r>
            <a:r>
              <a:rPr lang="en-US" dirty="0"/>
              <a:t> are the excretory organs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Body covered by thin flexible </a:t>
            </a:r>
            <a:r>
              <a:rPr lang="en-US" b="1" dirty="0" smtClean="0"/>
              <a:t>cuticle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Body cavity often subdivided by </a:t>
            </a:r>
            <a:r>
              <a:rPr lang="en-US" b="1" dirty="0" smtClean="0"/>
              <a:t>transverse septa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They have a well-developed circulatory and digestive system.</a:t>
            </a:r>
          </a:p>
          <a:p>
            <a:r>
              <a:rPr lang="en-US" dirty="0"/>
              <a:t>Their body contains </a:t>
            </a:r>
            <a:r>
              <a:rPr lang="en-US" dirty="0" err="1"/>
              <a:t>haemoglobin</a:t>
            </a:r>
            <a:r>
              <a:rPr lang="en-US" dirty="0"/>
              <a:t>, which gives them a red </a:t>
            </a:r>
            <a:r>
              <a:rPr lang="en-US" dirty="0" err="1"/>
              <a:t>colour</a:t>
            </a:r>
            <a:r>
              <a:rPr lang="en-US" dirty="0"/>
              <a:t>.</a:t>
            </a:r>
          </a:p>
          <a:p>
            <a:r>
              <a:rPr lang="en-US" b="1" dirty="0"/>
              <a:t>Regeneration</a:t>
            </a:r>
            <a:r>
              <a:rPr lang="en-US" dirty="0"/>
              <a:t> is a very common characteristic of the Annelids.</a:t>
            </a:r>
          </a:p>
          <a:p>
            <a:r>
              <a:rPr lang="en-US" dirty="0" smtClean="0"/>
              <a:t>Presence of </a:t>
            </a:r>
            <a:r>
              <a:rPr lang="en-US" b="1" dirty="0" smtClean="0"/>
              <a:t>setae </a:t>
            </a:r>
            <a:r>
              <a:rPr lang="en-US" dirty="0"/>
              <a:t>help them in </a:t>
            </a:r>
            <a:r>
              <a:rPr lang="en-US" dirty="0" smtClean="0"/>
              <a:t>locomotion</a:t>
            </a:r>
            <a:endParaRPr lang="en-US" dirty="0"/>
          </a:p>
          <a:p>
            <a:r>
              <a:rPr lang="en-US" dirty="0"/>
              <a:t>Most of the Annelids are </a:t>
            </a:r>
            <a:r>
              <a:rPr lang="en-US" dirty="0" smtClean="0"/>
              <a:t>hermaphrodite</a:t>
            </a:r>
            <a:r>
              <a:rPr lang="en-US" dirty="0"/>
              <a:t>                  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073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895109" cy="13255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Scheme of classification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( </a:t>
            </a:r>
            <a:r>
              <a:rPr lang="en-US" sz="2000" b="1" dirty="0" err="1" smtClean="0">
                <a:solidFill>
                  <a:srgbClr val="FF0000"/>
                </a:solidFill>
              </a:rPr>
              <a:t>Ruppert</a:t>
            </a:r>
            <a:r>
              <a:rPr lang="en-US" sz="2000" b="1" dirty="0" smtClean="0">
                <a:solidFill>
                  <a:srgbClr val="FF0000"/>
                </a:solidFill>
              </a:rPr>
              <a:t> and Barnes, 1994)</a:t>
            </a:r>
            <a:endParaRPr lang="en-IN" sz="2000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129631"/>
            <a:ext cx="5943600" cy="3743325"/>
          </a:xfrm>
        </p:spPr>
      </p:pic>
    </p:spTree>
    <p:extLst>
      <p:ext uri="{BB962C8B-B14F-4D97-AF65-F5344CB8AC3E}">
        <p14:creationId xmlns:p14="http://schemas.microsoft.com/office/powerpoint/2010/main" val="3414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2957945" cy="92334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Polychaeta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457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They </a:t>
            </a:r>
            <a:r>
              <a:rPr lang="en-US" dirty="0"/>
              <a:t>are found in the </a:t>
            </a:r>
            <a:r>
              <a:rPr lang="en-US" b="1" dirty="0"/>
              <a:t>marine</a:t>
            </a:r>
            <a:r>
              <a:rPr lang="en-US" dirty="0"/>
              <a:t> environment.</a:t>
            </a:r>
          </a:p>
          <a:p>
            <a:r>
              <a:rPr lang="en-US" dirty="0" smtClean="0"/>
              <a:t>Head consists of </a:t>
            </a:r>
            <a:r>
              <a:rPr lang="en-US" b="1" dirty="0" err="1" smtClean="0"/>
              <a:t>prostomium</a:t>
            </a:r>
            <a:r>
              <a:rPr lang="en-US" b="1" dirty="0" smtClean="0"/>
              <a:t> </a:t>
            </a:r>
            <a:r>
              <a:rPr lang="en-US" dirty="0" smtClean="0"/>
              <a:t>( anterior most part) and </a:t>
            </a:r>
            <a:r>
              <a:rPr lang="en-US" b="1" dirty="0" err="1" smtClean="0"/>
              <a:t>peristomium</a:t>
            </a:r>
            <a:r>
              <a:rPr lang="en-US" dirty="0" smtClean="0"/>
              <a:t> and bears 1 pair of eyes, 1 pair of tentacles, cirri and palps</a:t>
            </a:r>
          </a:p>
          <a:p>
            <a:r>
              <a:rPr lang="en-US" dirty="0" smtClean="0"/>
              <a:t>Presence of numerous </a:t>
            </a:r>
            <a:r>
              <a:rPr lang="en-US" b="1" dirty="0" smtClean="0"/>
              <a:t>chaetae or bristles</a:t>
            </a:r>
            <a:r>
              <a:rPr lang="en-US" dirty="0" smtClean="0"/>
              <a:t>, inserted in two groups in the </a:t>
            </a:r>
            <a:r>
              <a:rPr lang="en-US" dirty="0" err="1" smtClean="0"/>
              <a:t>biramous</a:t>
            </a:r>
            <a:r>
              <a:rPr lang="en-US" dirty="0" smtClean="0"/>
              <a:t> segmental </a:t>
            </a:r>
            <a:r>
              <a:rPr lang="en-US" dirty="0" err="1" smtClean="0"/>
              <a:t>parapodia</a:t>
            </a:r>
            <a:r>
              <a:rPr lang="en-US" dirty="0" smtClean="0"/>
              <a:t> (</a:t>
            </a:r>
            <a:r>
              <a:rPr lang="en-US" dirty="0" smtClean="0"/>
              <a:t>fin-like appendages)</a:t>
            </a:r>
            <a:endParaRPr lang="en-US" dirty="0"/>
          </a:p>
          <a:p>
            <a:r>
              <a:rPr lang="en-US" dirty="0"/>
              <a:t>The organisms belonging to this group </a:t>
            </a:r>
            <a:r>
              <a:rPr lang="en-US" b="1" dirty="0"/>
              <a:t>lack clitellum </a:t>
            </a:r>
            <a:r>
              <a:rPr lang="en-US" dirty="0"/>
              <a:t>and are </a:t>
            </a:r>
            <a:r>
              <a:rPr lang="en-US" b="1" dirty="0"/>
              <a:t>dioecious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                  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                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Eg</a:t>
            </a:r>
            <a:r>
              <a:rPr lang="en-US" b="1" dirty="0">
                <a:solidFill>
                  <a:srgbClr val="FF0000"/>
                </a:solidFill>
              </a:rPr>
              <a:t>., </a:t>
            </a:r>
            <a:r>
              <a:rPr lang="en-US" b="1" i="1" dirty="0" err="1">
                <a:solidFill>
                  <a:srgbClr val="FF0000"/>
                </a:solidFill>
              </a:rPr>
              <a:t>Nereis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Syllis</a:t>
            </a:r>
            <a:endParaRPr lang="en-US" b="1" i="1" dirty="0">
              <a:solidFill>
                <a:srgbClr val="FF0000"/>
              </a:solidFill>
            </a:endParaRPr>
          </a:p>
          <a:p>
            <a:endParaRPr lang="en-IN" dirty="0"/>
          </a:p>
        </p:txBody>
      </p:sp>
      <p:pic>
        <p:nvPicPr>
          <p:cNvPr id="2050" name="Picture 2" descr="https://3.bp.blogspot.com/-gtZEqFTeef0/UTHXRyn-VWI/AAAAAAAAAGI/XJV9efPY5KQ/s200/Nereis+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975" y="0"/>
            <a:ext cx="18288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7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93473" cy="10064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Oligochaeta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They </a:t>
            </a:r>
            <a:r>
              <a:rPr lang="en-US" dirty="0"/>
              <a:t>are mostly freshwater and terrestrial organisms.</a:t>
            </a:r>
          </a:p>
          <a:p>
            <a:r>
              <a:rPr lang="en-US" dirty="0"/>
              <a:t>The body is segmented </a:t>
            </a:r>
            <a:r>
              <a:rPr lang="en-US" dirty="0" err="1"/>
              <a:t>metamerically</a:t>
            </a:r>
            <a:r>
              <a:rPr lang="en-US" dirty="0"/>
              <a:t>.</a:t>
            </a:r>
          </a:p>
          <a:p>
            <a:r>
              <a:rPr lang="en-US" dirty="0" smtClean="0"/>
              <a:t>Head indistinct, </a:t>
            </a:r>
            <a:r>
              <a:rPr lang="en-US" dirty="0" err="1" smtClean="0"/>
              <a:t>prostomium</a:t>
            </a:r>
            <a:r>
              <a:rPr lang="en-US" dirty="0" smtClean="0"/>
              <a:t> is either small, rounded lobe or a small cone without appendages, </a:t>
            </a:r>
            <a:r>
              <a:rPr lang="en-US" dirty="0" smtClean="0"/>
              <a:t>eyes </a:t>
            </a:r>
            <a:r>
              <a:rPr lang="en-US" dirty="0"/>
              <a:t>and tentacles are not distinct.</a:t>
            </a:r>
          </a:p>
          <a:p>
            <a:r>
              <a:rPr lang="en-US" dirty="0" smtClean="0"/>
              <a:t>Setae </a:t>
            </a:r>
            <a:r>
              <a:rPr lang="en-US" dirty="0"/>
              <a:t>are segmented.</a:t>
            </a:r>
          </a:p>
          <a:p>
            <a:r>
              <a:rPr lang="en-US" dirty="0" smtClean="0"/>
              <a:t>Body segment lack </a:t>
            </a:r>
            <a:r>
              <a:rPr lang="en-US" dirty="0" err="1" smtClean="0"/>
              <a:t>parapodia</a:t>
            </a:r>
            <a:r>
              <a:rPr lang="en-US" dirty="0" smtClean="0"/>
              <a:t> but have </a:t>
            </a:r>
            <a:r>
              <a:rPr lang="en-US" dirty="0" err="1" smtClean="0"/>
              <a:t>setal</a:t>
            </a:r>
            <a:r>
              <a:rPr lang="en-US" dirty="0" smtClean="0"/>
              <a:t> sacs from which setae as group of bundle. </a:t>
            </a:r>
          </a:p>
          <a:p>
            <a:r>
              <a:rPr lang="en-US" dirty="0" smtClean="0"/>
              <a:t>Clitellum </a:t>
            </a:r>
            <a:r>
              <a:rPr lang="en-US" dirty="0"/>
              <a:t>is present.</a:t>
            </a:r>
          </a:p>
          <a:p>
            <a:r>
              <a:rPr lang="en-US" dirty="0" smtClean="0"/>
              <a:t>They are monoecious.</a:t>
            </a:r>
            <a:r>
              <a:rPr lang="en-US" dirty="0" smtClean="0"/>
              <a:t> They are hermaphrodites, but cross-fertilization takes place.</a:t>
            </a:r>
          </a:p>
          <a:p>
            <a:r>
              <a:rPr lang="en-US" dirty="0" smtClean="0"/>
              <a:t>They </a:t>
            </a:r>
            <a:r>
              <a:rPr lang="en-US" dirty="0"/>
              <a:t>exhibit no free larval stage and the development takes place inside the cocoons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Eg</a:t>
            </a:r>
            <a:r>
              <a:rPr lang="en-US" b="1" dirty="0">
                <a:solidFill>
                  <a:srgbClr val="FF0000"/>
                </a:solidFill>
              </a:rPr>
              <a:t>., </a:t>
            </a:r>
            <a:r>
              <a:rPr lang="en-US" b="1" i="1" dirty="0" err="1">
                <a:solidFill>
                  <a:srgbClr val="FF0000"/>
                </a:solidFill>
              </a:rPr>
              <a:t>Pheretima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Tubifex</a:t>
            </a:r>
            <a:endParaRPr lang="en-US" b="1" i="1" dirty="0">
              <a:solidFill>
                <a:srgbClr val="FF0000"/>
              </a:solidFill>
            </a:endParaRPr>
          </a:p>
          <a:p>
            <a:endParaRPr lang="en-IN" dirty="0"/>
          </a:p>
        </p:txBody>
      </p:sp>
      <p:pic>
        <p:nvPicPr>
          <p:cNvPr id="3074" name="Picture 2" descr="https://2.bp.blogspot.com/-7-YG0BORt8A/UTHYS0jvJ2I/AAAAAAAAAGU/SkMHR26_-wQ/s200/earthworm-anatomy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320" y="0"/>
            <a:ext cx="190500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91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2944091" cy="107574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 err="1" smtClean="0"/>
              <a:t>Hirudinea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Most </a:t>
            </a:r>
            <a:r>
              <a:rPr lang="en-US" dirty="0"/>
              <a:t>commonly found in freshwater. Some are marine, terrestrial, and parasitic.</a:t>
            </a:r>
          </a:p>
          <a:p>
            <a:r>
              <a:rPr lang="en-US" dirty="0" smtClean="0"/>
              <a:t>The </a:t>
            </a:r>
            <a:r>
              <a:rPr lang="en-US" b="1" dirty="0"/>
              <a:t>tentacles, </a:t>
            </a:r>
            <a:r>
              <a:rPr lang="en-US" b="1" dirty="0" err="1"/>
              <a:t>parapodia</a:t>
            </a:r>
            <a:r>
              <a:rPr lang="en-US" b="1" dirty="0"/>
              <a:t>, and setae are not present</a:t>
            </a:r>
            <a:r>
              <a:rPr lang="en-US" dirty="0"/>
              <a:t>.</a:t>
            </a:r>
          </a:p>
          <a:p>
            <a:r>
              <a:rPr lang="en-US" dirty="0"/>
              <a:t>The animals are</a:t>
            </a:r>
            <a:r>
              <a:rPr lang="en-US" b="1" dirty="0"/>
              <a:t> monoecious</a:t>
            </a:r>
            <a:r>
              <a:rPr lang="en-US" dirty="0"/>
              <a:t>.</a:t>
            </a:r>
          </a:p>
          <a:p>
            <a:r>
              <a:rPr lang="en-US" b="1" dirty="0" smtClean="0"/>
              <a:t>Dorsoventrally flattened</a:t>
            </a:r>
            <a:r>
              <a:rPr lang="en-US" dirty="0" smtClean="0"/>
              <a:t>, pigmented body made of 33 segments, marked externally by secondary rings or annuli.</a:t>
            </a:r>
            <a:endParaRPr lang="en-US" dirty="0"/>
          </a:p>
          <a:p>
            <a:r>
              <a:rPr lang="en-US" dirty="0"/>
              <a:t>They have an </a:t>
            </a:r>
            <a:r>
              <a:rPr lang="en-US" b="1" dirty="0"/>
              <a:t>anterior and posterior sucker </a:t>
            </a:r>
            <a:r>
              <a:rPr lang="en-US" dirty="0"/>
              <a:t>on the ventral side.</a:t>
            </a:r>
          </a:p>
          <a:p>
            <a:r>
              <a:rPr lang="en-US" dirty="0" smtClean="0"/>
              <a:t>The </a:t>
            </a:r>
            <a:r>
              <a:rPr lang="en-US" dirty="0"/>
              <a:t>mouth is located ventrally in the anterior sucker, while the anus is present dorsally in the posterior sucker.</a:t>
            </a:r>
          </a:p>
          <a:p>
            <a:r>
              <a:rPr lang="en-US" dirty="0"/>
              <a:t>Fertilization is internal.</a:t>
            </a:r>
          </a:p>
          <a:p>
            <a:r>
              <a:rPr lang="en-US" dirty="0"/>
              <a:t>They are hermaphrodites</a:t>
            </a:r>
            <a:r>
              <a:rPr lang="en-US" dirty="0" smtClean="0"/>
              <a:t>.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Eg</a:t>
            </a:r>
            <a:r>
              <a:rPr lang="en-US" b="1" dirty="0">
                <a:solidFill>
                  <a:srgbClr val="FF0000"/>
                </a:solidFill>
              </a:rPr>
              <a:t>., </a:t>
            </a:r>
            <a:r>
              <a:rPr lang="en-US" b="1" i="1" dirty="0" err="1" smtClean="0">
                <a:solidFill>
                  <a:srgbClr val="FF0000"/>
                </a:solidFill>
              </a:rPr>
              <a:t>Hirudinaria</a:t>
            </a:r>
            <a:r>
              <a:rPr lang="en-US" b="1" i="1" dirty="0" smtClean="0">
                <a:solidFill>
                  <a:srgbClr val="FF0000"/>
                </a:solidFill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</a:rPr>
              <a:t>Hirudo</a:t>
            </a:r>
            <a:endParaRPr lang="en-US" b="1" i="1" dirty="0">
              <a:solidFill>
                <a:srgbClr val="FF0000"/>
              </a:solidFill>
            </a:endParaRPr>
          </a:p>
          <a:p>
            <a:endParaRPr lang="en-IN" dirty="0"/>
          </a:p>
        </p:txBody>
      </p:sp>
      <p:pic>
        <p:nvPicPr>
          <p:cNvPr id="4098" name="Picture 2" descr="https://4.bp.blogspot.com/-OZQV-gI-QDY/UTHZU7wOm3I/AAAAAAAAAGk/xEV6CeAmQ7Y/s200/hirudin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557" y="12124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8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472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Classification of Phylum Annelid</vt:lpstr>
      <vt:lpstr>Introduction </vt:lpstr>
      <vt:lpstr>Definition of Phylum Annelida: </vt:lpstr>
      <vt:lpstr>General characters </vt:lpstr>
      <vt:lpstr>Scheme of classification  ( Ruppert and Barnes, 1994)</vt:lpstr>
      <vt:lpstr>Polychaeta</vt:lpstr>
      <vt:lpstr>Oligochaeta</vt:lpstr>
      <vt:lpstr>Hirudinea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Phylum Annelid</dc:title>
  <dc:creator>myc</dc:creator>
  <cp:lastModifiedBy>myc</cp:lastModifiedBy>
  <cp:revision>7</cp:revision>
  <dcterms:created xsi:type="dcterms:W3CDTF">2021-04-30T00:02:19Z</dcterms:created>
  <dcterms:modified xsi:type="dcterms:W3CDTF">2021-04-30T00:59:09Z</dcterms:modified>
</cp:coreProperties>
</file>